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5" r:id="rId3"/>
    <p:sldId id="456" r:id="rId4"/>
    <p:sldId id="458" r:id="rId5"/>
    <p:sldId id="440" r:id="rId6"/>
    <p:sldId id="453" r:id="rId7"/>
    <p:sldId id="427" r:id="rId8"/>
    <p:sldId id="432" r:id="rId9"/>
    <p:sldId id="448" r:id="rId10"/>
    <p:sldId id="449" r:id="rId11"/>
    <p:sldId id="452" r:id="rId12"/>
    <p:sldId id="460" r:id="rId13"/>
    <p:sldId id="450" r:id="rId14"/>
    <p:sldId id="442" r:id="rId15"/>
    <p:sldId id="445" r:id="rId16"/>
    <p:sldId id="446" r:id="rId17"/>
    <p:sldId id="464" r:id="rId18"/>
    <p:sldId id="466" r:id="rId19"/>
    <p:sldId id="358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Доходы, млн.</a:t>
            </a:r>
            <a:r>
              <a:rPr lang="ru-RU" sz="2400" baseline="0" dirty="0"/>
              <a:t> руб.</a:t>
            </a:r>
            <a:endParaRPr lang="ru-RU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17.2</c:v>
                </c:pt>
                <c:pt idx="2">
                  <c:v>18.399999999999999</c:v>
                </c:pt>
                <c:pt idx="3">
                  <c:v>15.7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0-45D0-AC29-84E7DC483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Х/Д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144.19999999999999</c:v>
                </c:pt>
                <c:pt idx="1">
                  <c:v>147.19999999999999</c:v>
                </c:pt>
                <c:pt idx="2">
                  <c:v>116.2</c:v>
                </c:pt>
                <c:pt idx="3">
                  <c:v>154.5</c:v>
                </c:pt>
                <c:pt idx="4">
                  <c:v>105.5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0-45D0-AC29-84E7DC4836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ФЦП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1.5</c:v>
                </c:pt>
                <c:pt idx="1">
                  <c:v>12.4</c:v>
                </c:pt>
                <c:pt idx="2">
                  <c:v>62.2</c:v>
                </c:pt>
                <c:pt idx="3">
                  <c:v>49.8</c:v>
                </c:pt>
                <c:pt idx="4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D0-45D0-AC29-84E7DC4836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</c:v>
                </c:pt>
                <c:pt idx="1">
                  <c:v>4.5999999999999996</c:v>
                </c:pt>
                <c:pt idx="2">
                  <c:v>3.7</c:v>
                </c:pt>
                <c:pt idx="3">
                  <c:v>8.6</c:v>
                </c:pt>
                <c:pt idx="4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0-45D0-AC29-84E7DC4836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2.4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0-45D0-AC29-84E7DC4836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ВИУ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21.3</c:v>
                </c:pt>
                <c:pt idx="3">
                  <c:v>32.6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D0-45D0-AC29-84E7DC48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648032"/>
        <c:axId val="342648424"/>
      </c:barChart>
      <c:lineChart>
        <c:grouping val="stacked"/>
        <c:varyColors val="0"/>
        <c:ser>
          <c:idx val="5"/>
          <c:order val="5"/>
          <c:tx>
            <c:strRef>
              <c:f>Лист1!$G$1</c:f>
              <c:strCache>
                <c:ptCount val="1"/>
                <c:pt idx="0">
                  <c:v>Итого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167.1</c:v>
                </c:pt>
                <c:pt idx="1">
                  <c:v>183.79999999999998</c:v>
                </c:pt>
                <c:pt idx="2">
                  <c:v>222</c:v>
                </c:pt>
                <c:pt idx="3">
                  <c:v>261.2</c:v>
                </c:pt>
                <c:pt idx="4">
                  <c:v>207.4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D0-45D0-AC29-84E7DC48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48032"/>
        <c:axId val="342648424"/>
      </c:lineChart>
      <c:catAx>
        <c:axId val="3426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648424"/>
        <c:crosses val="autoZero"/>
        <c:auto val="1"/>
        <c:lblAlgn val="ctr"/>
        <c:lblOffset val="100"/>
        <c:noMultiLvlLbl val="0"/>
      </c:catAx>
      <c:valAx>
        <c:axId val="34264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6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</c:v>
                </c:pt>
                <c:pt idx="1">
                  <c:v>98</c:v>
                </c:pt>
                <c:pt idx="2">
                  <c:v>79</c:v>
                </c:pt>
                <c:pt idx="3">
                  <c:v>127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5-4051-8AFA-508BF80C6D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Scopus, WoS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32</c:v>
                </c:pt>
                <c:pt idx="3">
                  <c:v>69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5-4051-8AFA-508BF80C6D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Монографии, уч. пособ.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5-4051-8AFA-508BF80C6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0230752"/>
        <c:axId val="42022840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76200">
                <a:solidFill>
                  <a:srgbClr val="0070C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1.0359276604742573E-2"/>
                  <c:y val="-1.1408434503455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BC-4921-9556-811531DDD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107</c:v>
                </c:pt>
                <c:pt idx="1">
                  <c:v>113</c:v>
                </c:pt>
                <c:pt idx="2">
                  <c:v>115</c:v>
                </c:pt>
                <c:pt idx="3">
                  <c:v>198</c:v>
                </c:pt>
                <c:pt idx="4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85-4051-8AFA-508BF80C6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230752"/>
        <c:axId val="420228400"/>
      </c:lineChart>
      <c:catAx>
        <c:axId val="4202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28400"/>
        <c:crosses val="autoZero"/>
        <c:auto val="1"/>
        <c:lblAlgn val="ctr"/>
        <c:lblOffset val="100"/>
        <c:noMultiLvlLbl val="0"/>
      </c:catAx>
      <c:valAx>
        <c:axId val="42022840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30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Подано, шт.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E-4B04-84E0-35650849A1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Прогр. для ЭВМ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E-4B04-84E0-35650849A1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508576"/>
        <c:axId val="380508968"/>
      </c:barChart>
      <c:catAx>
        <c:axId val="3805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08968"/>
        <c:crosses val="autoZero"/>
        <c:auto val="1"/>
        <c:lblAlgn val="ctr"/>
        <c:lblOffset val="100"/>
        <c:noMultiLvlLbl val="0"/>
      </c:catAx>
      <c:valAx>
        <c:axId val="38050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085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Получено, шт.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0-4251-808D-09C840E44C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Прогр. для ЭВМ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0-4251-808D-09C840E44C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601608"/>
        <c:axId val="380602000"/>
      </c:barChart>
      <c:catAx>
        <c:axId val="38060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02000"/>
        <c:crosses val="autoZero"/>
        <c:auto val="1"/>
        <c:lblAlgn val="ctr"/>
        <c:lblOffset val="100"/>
        <c:noMultiLvlLbl val="0"/>
      </c:catAx>
      <c:valAx>
        <c:axId val="38060200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016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/>
          <a:lstStyle>
            <a:lvl1pPr algn="r">
              <a:defRPr sz="1200"/>
            </a:lvl1pPr>
          </a:lstStyle>
          <a:p>
            <a:fld id="{FA23F191-BF3F-424C-84C7-D40CCBB4146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 anchor="b"/>
          <a:lstStyle>
            <a:lvl1pPr algn="r">
              <a:defRPr sz="1200"/>
            </a:lvl1pPr>
          </a:lstStyle>
          <a:p>
            <a:fld id="{379877EF-5339-4D82-B877-016D8E50A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1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/>
          <a:lstStyle>
            <a:lvl1pPr algn="r">
              <a:defRPr sz="1200"/>
            </a:lvl1pPr>
          </a:lstStyle>
          <a:p>
            <a:fld id="{021EB75C-D9B4-4B08-B213-C1B8E950C2F7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4" tIns="45492" rIns="90984" bIns="454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84" tIns="45492" rIns="90984" bIns="454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0984" tIns="45492" rIns="90984" bIns="45492" rtlCol="0" anchor="b"/>
          <a:lstStyle>
            <a:lvl1pPr algn="r">
              <a:defRPr sz="1200"/>
            </a:lvl1pPr>
          </a:lstStyle>
          <a:p>
            <a:fld id="{69343921-DFEC-4250-9D7F-E8D92F32F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3921-DFEC-4250-9D7F-E8D92F32FF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0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D578AA-DAF5-41C7-965D-B055D821FD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3921-DFEC-4250-9D7F-E8D92F32FF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3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23928" y="620688"/>
            <a:ext cx="5143872" cy="5246712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18D4F3-5523-4E58-95D3-37832D853CFB}" type="datetime1">
              <a:rPr lang="ru-RU" smtClean="0"/>
              <a:t>30.06.2017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5" descr="университет ИО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/>
          <a:stretch/>
        </p:blipFill>
        <p:spPr bwMode="auto">
          <a:xfrm>
            <a:off x="0" y="0"/>
            <a:ext cx="3923927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D76-4A3C-4D4A-96EC-2E88E7AAB34F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3FAB2C-6292-479E-BFBA-D22419682C52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351840" cy="1030560"/>
          </a:xfrm>
        </p:spPr>
        <p:txBody>
          <a:bodyPr/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B570-AC44-4B19-8E60-7B0BF4CE8036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78112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36B2-7F39-4BFB-A2B4-8A4D2597CC8F}" type="datetime1">
              <a:rPr lang="ru-RU" smtClean="0"/>
              <a:t>30.06.2017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CE311B-E5E5-4FA7-957A-2055F6DB42B9}" type="datetime1">
              <a:rPr lang="ru-RU" smtClean="0"/>
              <a:t>30.06.2017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22FF96-80CD-4C7D-B74A-5858F516B5C6}" type="datetime1">
              <a:rPr lang="ru-RU" smtClean="0"/>
              <a:t>30.06.2017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57C4-007F-4D1D-A823-F401C885E1F6}" type="datetime1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C4F-7719-40FF-8C0E-F59B60E1EB7D}" type="datetime1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49B0-EAD5-462F-939B-D7B26A683414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BF9019-57CE-4AAF-AF5B-EEB265DAA114}" type="datetime1">
              <a:rPr lang="ru-RU" smtClean="0"/>
              <a:t>30.06.2017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B3BC58-FEE6-43DA-9156-A73D54CA65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354888" cy="1030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351840" cy="4781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44825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F5E645-8E2C-4DFB-BEAE-D7BA248C13A3}" type="datetime1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4805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fld id="{69B3BC58-FEE6-43DA-9156-A73D54CA6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Итоги научно-исследовательской  деятельности </a:t>
            </a:r>
            <a:br>
              <a:rPr lang="ru-RU" sz="2400" dirty="0"/>
            </a:br>
            <a:r>
              <a:rPr lang="ru-RU" sz="2400" dirty="0"/>
              <a:t>НИИ ПММ ТГУ </a:t>
            </a:r>
            <a:br>
              <a:rPr lang="ru-RU" sz="2400" dirty="0"/>
            </a:br>
            <a:r>
              <a:rPr lang="ru-RU" sz="2400" dirty="0"/>
              <a:t>в 2016 году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и основные направления организации НИР </a:t>
            </a:r>
            <a:br>
              <a:rPr lang="ru-RU" sz="2400" dirty="0"/>
            </a:br>
            <a:r>
              <a:rPr lang="ru-RU" sz="2400" dirty="0"/>
              <a:t>в 2017 году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Глазунов А. 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Учёный совет ТГУ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496" y="6055568"/>
            <a:ext cx="216024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-RU" dirty="0"/>
              <a:t>2</a:t>
            </a:r>
            <a:r>
              <a:rPr lang="ru-RU" altLang="ru-RU" dirty="0"/>
              <a:t>9.03.2017 </a:t>
            </a:r>
          </a:p>
        </p:txBody>
      </p:sp>
    </p:spTree>
    <p:extLst>
      <p:ext uri="{BB962C8B-B14F-4D97-AF65-F5344CB8AC3E}">
        <p14:creationId xmlns:p14="http://schemas.microsoft.com/office/powerpoint/2010/main" val="421683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Научно-исследовательская деятельность, РИД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Объекты интеллектуальной собственности</a:t>
            </a:r>
          </a:p>
        </p:txBody>
      </p:sp>
      <p:graphicFrame>
        <p:nvGraphicFramePr>
          <p:cNvPr id="6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04064"/>
              </p:ext>
            </p:extLst>
          </p:nvPr>
        </p:nvGraphicFramePr>
        <p:xfrm>
          <a:off x="323529" y="2132856"/>
          <a:ext cx="42484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79533"/>
              </p:ext>
            </p:extLst>
          </p:nvPr>
        </p:nvGraphicFramePr>
        <p:xfrm>
          <a:off x="4682320" y="2132856"/>
          <a:ext cx="42484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785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Научно-исследовательская деятельность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Организованы и проведены конференции, совместно с ФТФ и ММФ:</a:t>
            </a:r>
          </a:p>
          <a:p>
            <a:r>
              <a:rPr lang="ru-RU" sz="3200" dirty="0"/>
              <a:t>IX Всероссийская научная конференция «Фундаментальные и прикладные проблемы современной механики», посвященная 55-летию полета Ю. А. Гагарина, </a:t>
            </a:r>
            <a:br>
              <a:rPr lang="ru-RU" sz="3200" dirty="0"/>
            </a:br>
            <a:r>
              <a:rPr lang="ru-RU" sz="3200" dirty="0"/>
              <a:t>21 – 25 сентября 2016 года</a:t>
            </a:r>
          </a:p>
          <a:p>
            <a:pPr lvl="1"/>
            <a:r>
              <a:rPr lang="ru-RU" sz="2900" dirty="0"/>
              <a:t>Опубликован сборник трудов.</a:t>
            </a:r>
          </a:p>
          <a:p>
            <a:r>
              <a:rPr lang="ru-RU" sz="3200" dirty="0"/>
              <a:t>IV научная конференция для молодых ученых «Актуальные проблемы современной механики сплошных сред и небесной механики», 16 – 18 ноября 2016 года</a:t>
            </a:r>
          </a:p>
          <a:p>
            <a:pPr lvl="1"/>
            <a:r>
              <a:rPr lang="ru-RU" sz="2900" dirty="0"/>
              <a:t>Опубликован сборник трудов.</a:t>
            </a:r>
          </a:p>
        </p:txBody>
      </p:sp>
    </p:spTree>
    <p:extLst>
      <p:ext uri="{BB962C8B-B14F-4D97-AF65-F5344CB8AC3E}">
        <p14:creationId xmlns:p14="http://schemas.microsoft.com/office/powerpoint/2010/main" val="395265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Научно-исследовательская деятельность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2016 году принято участие в конкурсах на финансирование НИР:</a:t>
            </a:r>
          </a:p>
          <a:p>
            <a:pPr lvl="1"/>
            <a:r>
              <a:rPr lang="ru-RU" dirty="0" err="1"/>
              <a:t>Госзадание</a:t>
            </a:r>
            <a:r>
              <a:rPr lang="ru-RU" dirty="0"/>
              <a:t> базовая часть – 3 заявки;</a:t>
            </a:r>
          </a:p>
          <a:p>
            <a:pPr lvl="1"/>
            <a:r>
              <a:rPr lang="ru-RU" dirty="0" err="1"/>
              <a:t>Госзадание</a:t>
            </a:r>
            <a:r>
              <a:rPr lang="ru-RU" dirty="0"/>
              <a:t> проектная часть – 7 заявок;</a:t>
            </a:r>
          </a:p>
          <a:p>
            <a:pPr lvl="1"/>
            <a:r>
              <a:rPr lang="ru-RU" dirty="0"/>
              <a:t>РНФ – 2 заявки;</a:t>
            </a:r>
          </a:p>
          <a:p>
            <a:pPr lvl="1"/>
            <a:r>
              <a:rPr lang="ru-RU" dirty="0"/>
              <a:t>РФФИ – 3 заявки.</a:t>
            </a:r>
          </a:p>
          <a:p>
            <a:r>
              <a:rPr lang="ru-RU" dirty="0"/>
              <a:t>Согласованы программы НИР и подготовлены ТЗ с предприятиями Росатома и Роскосмоса. </a:t>
            </a:r>
          </a:p>
          <a:p>
            <a:pPr marL="365760" lvl="1" indent="0">
              <a:buNone/>
            </a:pPr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67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Диссертационный совет </a:t>
            </a:r>
            <a:br>
              <a:rPr lang="ru-RU" dirty="0"/>
            </a:br>
            <a:r>
              <a:rPr lang="ru-RU" dirty="0"/>
              <a:t>ДС 212.024.02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2016 г. на совете защищены </a:t>
            </a:r>
            <a:br>
              <a:rPr lang="ru-RU" dirty="0"/>
            </a:br>
            <a:r>
              <a:rPr lang="ru-RU" b="1" dirty="0"/>
              <a:t>6</a:t>
            </a:r>
            <a:r>
              <a:rPr lang="ru-RU" dirty="0"/>
              <a:t> диссертаций по специальной тематике</a:t>
            </a:r>
          </a:p>
          <a:p>
            <a:pPr lvl="1"/>
            <a:r>
              <a:rPr lang="ru-RU" dirty="0"/>
              <a:t>4 кандидатских диссертации</a:t>
            </a:r>
          </a:p>
          <a:p>
            <a:pPr lvl="1"/>
            <a:r>
              <a:rPr lang="ru-RU" dirty="0"/>
              <a:t>2 докторских диссертации </a:t>
            </a:r>
          </a:p>
        </p:txBody>
      </p:sp>
    </p:spTree>
    <p:extLst>
      <p:ext uri="{BB962C8B-B14F-4D97-AF65-F5344CB8AC3E}">
        <p14:creationId xmlns:p14="http://schemas.microsoft.com/office/powerpoint/2010/main" val="282771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направления организации НИР на 2017 г.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4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НИОКР. </a:t>
            </a:r>
            <a:br>
              <a:rPr lang="ru-RU" dirty="0"/>
            </a:br>
            <a:r>
              <a:rPr lang="ru-RU" dirty="0"/>
              <a:t>План на 2017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Продолжающиеся проекты в </a:t>
            </a:r>
            <a:br>
              <a:rPr lang="ru-RU" dirty="0"/>
            </a:br>
            <a:r>
              <a:rPr lang="ru-RU" dirty="0"/>
              <a:t>объёме более </a:t>
            </a:r>
            <a:r>
              <a:rPr lang="ru-RU" b="1" dirty="0"/>
              <a:t>73 млн. руб.</a:t>
            </a:r>
          </a:p>
          <a:p>
            <a:pPr lvl="1"/>
            <a:r>
              <a:rPr lang="ru-RU" dirty="0"/>
              <a:t>Этапы по </a:t>
            </a:r>
            <a:r>
              <a:rPr lang="ru-RU" b="1" dirty="0"/>
              <a:t>7 </a:t>
            </a:r>
            <a:r>
              <a:rPr lang="ru-RU" dirty="0"/>
              <a:t>госконтрактам и х/д</a:t>
            </a:r>
            <a:r>
              <a:rPr lang="en-US" dirty="0"/>
              <a:t> – 55 </a:t>
            </a:r>
            <a:r>
              <a:rPr lang="ru-RU" dirty="0"/>
              <a:t>млн. руб.</a:t>
            </a:r>
          </a:p>
          <a:p>
            <a:pPr lvl="1"/>
            <a:r>
              <a:rPr lang="ru-RU" b="1" dirty="0"/>
              <a:t>10</a:t>
            </a:r>
            <a:r>
              <a:rPr lang="ru-RU" dirty="0"/>
              <a:t> грантов РФФИ – 7 млн. руб.</a:t>
            </a:r>
          </a:p>
          <a:p>
            <a:pPr lvl="1"/>
            <a:r>
              <a:rPr lang="ru-RU" b="1" dirty="0"/>
              <a:t>2</a:t>
            </a:r>
            <a:r>
              <a:rPr lang="ru-RU" dirty="0"/>
              <a:t> гранта РНФ – 11 млн. руб. </a:t>
            </a:r>
          </a:p>
          <a:p>
            <a:r>
              <a:rPr lang="ru-RU" dirty="0"/>
              <a:t>Поддержаны заявки:</a:t>
            </a:r>
          </a:p>
          <a:p>
            <a:pPr lvl="1"/>
            <a:r>
              <a:rPr lang="ru-RU" b="1" dirty="0"/>
              <a:t>3</a:t>
            </a:r>
            <a:r>
              <a:rPr lang="ru-RU" dirty="0"/>
              <a:t> проекта в рамках базовой части </a:t>
            </a:r>
            <a:br>
              <a:rPr lang="ru-RU" dirty="0"/>
            </a:br>
            <a:r>
              <a:rPr lang="ru-RU" dirty="0" err="1"/>
              <a:t>Госзадания</a:t>
            </a:r>
            <a:r>
              <a:rPr lang="ru-RU" dirty="0"/>
              <a:t> – 13.6 млн. руб.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0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НИОКР. </a:t>
            </a:r>
            <a:br>
              <a:rPr lang="ru-RU" dirty="0"/>
            </a:br>
            <a:r>
              <a:rPr lang="ru-RU" dirty="0"/>
              <a:t>План на 2017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Подготовлены ТЗ</a:t>
            </a:r>
            <a:r>
              <a:rPr lang="en-US" dirty="0"/>
              <a:t> </a:t>
            </a:r>
            <a:r>
              <a:rPr lang="ru-RU" dirty="0"/>
              <a:t>на 4 НИР с предполагаемым объёмом финансирования 250 – 300 млн. руб. на 2018 – 2020 годы. </a:t>
            </a:r>
          </a:p>
          <a:p>
            <a:r>
              <a:rPr lang="ru-RU" dirty="0"/>
              <a:t>Согласованы ТЗ с заказчиками на 2 НИР объёмом 27 млн. руб. на 2017 – 2018 годы. </a:t>
            </a:r>
          </a:p>
          <a:p>
            <a:r>
              <a:rPr lang="ru-RU" dirty="0"/>
              <a:t>Ведётся подготовка заявок по конкурсам объявленным РНФ и планируемым конкурсам ФЦП.</a:t>
            </a:r>
          </a:p>
          <a:p>
            <a:r>
              <a:rPr lang="ru-RU" dirty="0"/>
              <a:t>Поданы заявки по Фонду Менделеева ТГУ:</a:t>
            </a:r>
          </a:p>
          <a:p>
            <a:pPr lvl="1"/>
            <a:r>
              <a:rPr lang="ru-RU" dirty="0"/>
              <a:t>2 лаборатории</a:t>
            </a:r>
          </a:p>
          <a:p>
            <a:pPr lvl="1"/>
            <a:r>
              <a:rPr lang="ru-RU" dirty="0"/>
              <a:t>6 инициативных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9766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240D-F4B0-47FF-B12E-10201105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Взаимодействие НИИ ПММ ТГУ и САЕ-1 – «Институт умные материалы и технологии»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4BC63E-F0CA-413D-8678-691C91E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17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8FF63-5D8D-48F9-B4D9-B0DAE845C8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Направления взаимодействия:</a:t>
            </a:r>
          </a:p>
          <a:p>
            <a:pPr lvl="1"/>
            <a:r>
              <a:rPr lang="ru-RU" dirty="0"/>
              <a:t>Композиционные материалы на неорганической основе с многоуровневой иерархической структурой»</a:t>
            </a:r>
          </a:p>
          <a:p>
            <a:pPr lvl="1"/>
            <a:r>
              <a:rPr lang="ru-RU" dirty="0"/>
              <a:t>«Проектирование высокоэнергетических и специальных материалов и систем</a:t>
            </a:r>
          </a:p>
          <a:p>
            <a:pPr lvl="1"/>
            <a:r>
              <a:rPr lang="ru-RU" dirty="0"/>
              <a:t>«Аддитивные технологии новых материалов и систем»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3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240D-F4B0-47FF-B12E-10201105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Взаимодействие НИИ ПММ ТГУ и САЕ-1 – «Институт умные материалы и технологии»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4BC63E-F0CA-413D-8678-691C91E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8FF63-5D8D-48F9-B4D9-B0DAE845C8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Структура взаимодействия:</a:t>
            </a:r>
          </a:p>
          <a:p>
            <a:pPr lvl="1"/>
            <a:endParaRPr lang="ru-RU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DFBFBE7C-5CA3-4FAA-98A4-8526222B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464" y="2204864"/>
            <a:ext cx="6051024" cy="44374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2CAF22-7A8E-4901-937C-4E93AA40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1" y="2204864"/>
            <a:ext cx="1803659" cy="356416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E4944011-80B0-4C05-84C6-70077B4F629B}"/>
              </a:ext>
            </a:extLst>
          </p:cNvPr>
          <p:cNvSpPr/>
          <p:nvPr/>
        </p:nvSpPr>
        <p:spPr>
          <a:xfrm>
            <a:off x="2227825" y="2276872"/>
            <a:ext cx="685639" cy="679270"/>
          </a:xfrm>
          <a:prstGeom prst="leftArrow">
            <a:avLst>
              <a:gd name="adj1" fmla="val 50000"/>
              <a:gd name="adj2" fmla="val 36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2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2775" y="188913"/>
            <a:ext cx="8351838" cy="1030287"/>
          </a:xfrm>
        </p:spPr>
        <p:txBody>
          <a:bodyPr>
            <a:normAutofit/>
          </a:bodyPr>
          <a:lstStyle/>
          <a:p>
            <a:r>
              <a:rPr lang="ru-RU" dirty="0"/>
              <a:t>Кадровый состав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51838" cy="4781550"/>
          </a:xfrm>
        </p:spPr>
        <p:txBody>
          <a:bodyPr>
            <a:normAutofit/>
          </a:bodyPr>
          <a:lstStyle/>
          <a:p>
            <a:r>
              <a:rPr lang="ru-RU" dirty="0"/>
              <a:t>Всего по состоянию на 31.12.2016 </a:t>
            </a:r>
            <a:r>
              <a:rPr lang="ru-RU" b="1" dirty="0"/>
              <a:t>общая численность работающих – 252 чел. </a:t>
            </a:r>
          </a:p>
          <a:p>
            <a:pPr lvl="1"/>
            <a:r>
              <a:rPr lang="ru-RU" dirty="0"/>
              <a:t>Штатных – </a:t>
            </a:r>
            <a:r>
              <a:rPr lang="ru-RU" b="1" dirty="0"/>
              <a:t>141</a:t>
            </a:r>
            <a:r>
              <a:rPr lang="ru-RU" dirty="0"/>
              <a:t> чел.</a:t>
            </a:r>
          </a:p>
          <a:p>
            <a:pPr lvl="1"/>
            <a:r>
              <a:rPr lang="ru-RU" dirty="0"/>
              <a:t>Совместителей – </a:t>
            </a:r>
            <a:r>
              <a:rPr lang="ru-RU" b="1" dirty="0"/>
              <a:t>111</a:t>
            </a:r>
            <a:r>
              <a:rPr lang="ru-RU" dirty="0"/>
              <a:t> чел.</a:t>
            </a:r>
            <a:endParaRPr lang="en-US" dirty="0"/>
          </a:p>
          <a:p>
            <a:r>
              <a:rPr lang="ru-RU" dirty="0"/>
              <a:t>Возрастной состав</a:t>
            </a:r>
          </a:p>
          <a:p>
            <a:pPr lvl="1"/>
            <a:r>
              <a:rPr lang="ru-RU" dirty="0"/>
              <a:t>до 29 лет – 23 %</a:t>
            </a:r>
          </a:p>
          <a:p>
            <a:pPr lvl="1"/>
            <a:r>
              <a:rPr lang="ru-RU" dirty="0"/>
              <a:t>от 30 до 39 лет – 19 %</a:t>
            </a:r>
          </a:p>
          <a:p>
            <a:pPr lvl="1"/>
            <a:r>
              <a:rPr lang="ru-RU" dirty="0"/>
              <a:t>от 40 до 49 лет –   7 %</a:t>
            </a:r>
          </a:p>
          <a:p>
            <a:pPr lvl="1"/>
            <a:r>
              <a:rPr lang="ru-RU" dirty="0"/>
              <a:t>старше 50 лет – 51 %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0840E-02B1-46A0-A4A0-C1041F6B99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Квалификационный состав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Должностной состав</a:t>
            </a:r>
          </a:p>
          <a:p>
            <a:pPr lvl="1"/>
            <a:r>
              <a:rPr lang="ru-RU" dirty="0"/>
              <a:t>Научные сотрудники – </a:t>
            </a:r>
            <a:r>
              <a:rPr lang="ru-RU" b="1" dirty="0"/>
              <a:t>62 </a:t>
            </a:r>
            <a:r>
              <a:rPr lang="ru-RU" dirty="0"/>
              <a:t>чел.</a:t>
            </a:r>
          </a:p>
          <a:p>
            <a:pPr lvl="1"/>
            <a:r>
              <a:rPr lang="ru-RU" dirty="0"/>
              <a:t>Инженерно-технические сотрудники – </a:t>
            </a:r>
            <a:r>
              <a:rPr lang="ru-RU" b="1" dirty="0"/>
              <a:t>53 </a:t>
            </a:r>
            <a:r>
              <a:rPr lang="ru-RU" dirty="0"/>
              <a:t>чел.</a:t>
            </a:r>
          </a:p>
          <a:p>
            <a:pPr lvl="1"/>
            <a:r>
              <a:rPr lang="ru-RU" dirty="0"/>
              <a:t>АУП и непроизводственный персонал – </a:t>
            </a:r>
            <a:r>
              <a:rPr lang="ru-RU" b="1" dirty="0"/>
              <a:t>26</a:t>
            </a:r>
            <a:r>
              <a:rPr lang="ru-RU" dirty="0"/>
              <a:t> чел. </a:t>
            </a:r>
            <a:br>
              <a:rPr lang="ru-RU" dirty="0"/>
            </a:br>
            <a:r>
              <a:rPr lang="ru-RU" dirty="0"/>
              <a:t>(или </a:t>
            </a:r>
            <a:r>
              <a:rPr lang="ru-RU" b="1" dirty="0"/>
              <a:t>18,4%</a:t>
            </a:r>
            <a:r>
              <a:rPr lang="ru-RU" dirty="0"/>
              <a:t> от общего числа штатных сотрудников)</a:t>
            </a:r>
          </a:p>
          <a:p>
            <a:r>
              <a:rPr lang="ru-RU" dirty="0"/>
              <a:t>По состоянию на </a:t>
            </a:r>
            <a:r>
              <a:rPr lang="ru-RU" b="1" dirty="0"/>
              <a:t>31.12.2016</a:t>
            </a:r>
            <a:r>
              <a:rPr lang="ru-RU" dirty="0"/>
              <a:t> года:</a:t>
            </a:r>
          </a:p>
          <a:p>
            <a:pPr lvl="1"/>
            <a:r>
              <a:rPr lang="ru-RU" dirty="0"/>
              <a:t>Штатных докторов наук – </a:t>
            </a:r>
            <a:r>
              <a:rPr lang="ru-RU" b="1" dirty="0"/>
              <a:t>19</a:t>
            </a:r>
            <a:r>
              <a:rPr lang="ru-RU" dirty="0"/>
              <a:t> сотрудников</a:t>
            </a:r>
          </a:p>
          <a:p>
            <a:pPr lvl="1"/>
            <a:r>
              <a:rPr lang="ru-RU" dirty="0"/>
              <a:t>Штатных кандидатов наук – </a:t>
            </a:r>
            <a:r>
              <a:rPr lang="ru-RU" b="1" dirty="0"/>
              <a:t>40</a:t>
            </a:r>
            <a:r>
              <a:rPr lang="ru-RU" dirty="0"/>
              <a:t> сотрудников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молодежью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НИИ ПММ ТГУ является базовым для выполнения научно-исследовательских работ бакалавров, магистров и аспирантов ФТФ, ММФ, ФФ</a:t>
            </a:r>
          </a:p>
          <a:p>
            <a:r>
              <a:rPr lang="ru-RU" dirty="0"/>
              <a:t>В 2016 г. на в институте провели свои исследования:</a:t>
            </a:r>
          </a:p>
          <a:p>
            <a:pPr lvl="1"/>
            <a:r>
              <a:rPr lang="ru-RU" dirty="0"/>
              <a:t>Аспиранты</a:t>
            </a:r>
            <a:r>
              <a:rPr lang="en-US" dirty="0"/>
              <a:t> </a:t>
            </a:r>
            <a:r>
              <a:rPr lang="ru-RU" dirty="0"/>
              <a:t>– </a:t>
            </a:r>
            <a:r>
              <a:rPr lang="ru-RU" b="1" dirty="0"/>
              <a:t>16</a:t>
            </a:r>
            <a:r>
              <a:rPr lang="ru-RU" dirty="0"/>
              <a:t>, их них трудоустроено – </a:t>
            </a:r>
            <a:r>
              <a:rPr lang="ru-RU" b="1" dirty="0"/>
              <a:t>16</a:t>
            </a:r>
            <a:r>
              <a:rPr lang="ru-RU" dirty="0"/>
              <a:t>  </a:t>
            </a:r>
          </a:p>
          <a:p>
            <a:pPr lvl="1"/>
            <a:r>
              <a:rPr lang="ru-RU" dirty="0"/>
              <a:t>Магистры   – </a:t>
            </a:r>
            <a:r>
              <a:rPr lang="ru-RU" b="1" dirty="0"/>
              <a:t>24</a:t>
            </a:r>
            <a:r>
              <a:rPr lang="ru-RU" dirty="0"/>
              <a:t>, их них трудоустроено – </a:t>
            </a:r>
            <a:r>
              <a:rPr lang="ru-RU" b="1" dirty="0"/>
              <a:t>5</a:t>
            </a:r>
            <a:r>
              <a:rPr lang="ru-RU" dirty="0"/>
              <a:t> </a:t>
            </a:r>
            <a:endParaRPr lang="ru-RU" b="1" dirty="0"/>
          </a:p>
          <a:p>
            <a:pPr lvl="1"/>
            <a:r>
              <a:rPr lang="ru-RU" dirty="0"/>
              <a:t>Бакалавры – </a:t>
            </a:r>
            <a:r>
              <a:rPr lang="ru-RU" b="1" dirty="0"/>
              <a:t>45</a:t>
            </a:r>
            <a:r>
              <a:rPr lang="ru-RU" dirty="0"/>
              <a:t>, их них трудоустроено – </a:t>
            </a:r>
            <a:r>
              <a:rPr lang="ru-RU" b="1" dirty="0"/>
              <a:t>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24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Выполнение НИОКР</a:t>
            </a:r>
            <a:r>
              <a:rPr lang="en-US" dirty="0"/>
              <a:t>, </a:t>
            </a:r>
            <a:r>
              <a:rPr lang="ru-RU" dirty="0"/>
              <a:t>2016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5172672"/>
              </p:ext>
            </p:extLst>
          </p:nvPr>
        </p:nvGraphicFramePr>
        <p:xfrm>
          <a:off x="612775" y="1600200"/>
          <a:ext cx="835183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41">
                  <a:extLst>
                    <a:ext uri="{9D8B030D-6E8A-4147-A177-3AD203B41FA5}">
                      <a16:colId xmlns:a16="http://schemas.microsoft.com/office/drawing/2014/main" val="1660094540"/>
                    </a:ext>
                  </a:extLst>
                </a:gridCol>
                <a:gridCol w="2124299">
                  <a:extLst>
                    <a:ext uri="{9D8B030D-6E8A-4147-A177-3AD203B41FA5}">
                      <a16:colId xmlns:a16="http://schemas.microsoft.com/office/drawing/2014/main" val="3391219444"/>
                    </a:ext>
                  </a:extLst>
                </a:gridCol>
                <a:gridCol w="2124299">
                  <a:extLst>
                    <a:ext uri="{9D8B030D-6E8A-4147-A177-3AD203B41FA5}">
                      <a16:colId xmlns:a16="http://schemas.microsoft.com/office/drawing/2014/main" val="1627504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kumimoji="0"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г. план</a:t>
                      </a: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kumimoji="0"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г. факт</a:t>
                      </a: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5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Госконтракты</a:t>
                      </a:r>
                      <a:r>
                        <a:rPr lang="ru-RU" sz="2400" baseline="0" dirty="0"/>
                        <a:t> и х/д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7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ФЦП (4 проекта)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6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Гос. задание (5 НИР)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14,034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Гранты РФФИ (</a:t>
                      </a:r>
                      <a:r>
                        <a:rPr lang="ru-RU" sz="2000" dirty="0"/>
                        <a:t>10 грантов</a:t>
                      </a:r>
                      <a:r>
                        <a:rPr lang="ru-RU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Гранты РНФ (2 гранта)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173,4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  <a:p>
                      <a:pPr algn="ctr"/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+20,761</a:t>
                      </a: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Программа ВИУ (5 НИР)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5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Выполнение НИОКР</a:t>
            </a:r>
            <a:r>
              <a:rPr lang="en-US" dirty="0"/>
              <a:t>, </a:t>
            </a:r>
            <a:r>
              <a:rPr lang="ru-RU" dirty="0"/>
              <a:t>2016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2016 г. НИИ ПММ ТГУ выполнил этапы по 42 НИОКР в объеме 207,4 млн. руб.</a:t>
            </a: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15106"/>
              </p:ext>
            </p:extLst>
          </p:nvPr>
        </p:nvGraphicFramePr>
        <p:xfrm>
          <a:off x="612775" y="2636912"/>
          <a:ext cx="835183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78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Выполнение НИОКР</a:t>
            </a:r>
            <a:r>
              <a:rPr lang="en-US" dirty="0"/>
              <a:t>, </a:t>
            </a:r>
            <a:r>
              <a:rPr lang="ru-RU" dirty="0"/>
              <a:t>2016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 полном объеме выполнены:</a:t>
            </a:r>
          </a:p>
          <a:p>
            <a:pPr lvl="1"/>
            <a:r>
              <a:rPr lang="ru-RU" sz="2400" dirty="0"/>
              <a:t>Этапы по </a:t>
            </a:r>
            <a:r>
              <a:rPr lang="ru-RU" sz="2400" b="1" dirty="0"/>
              <a:t>16</a:t>
            </a:r>
            <a:r>
              <a:rPr lang="ru-RU" sz="2400" dirty="0"/>
              <a:t> госконтрактам и х/договорам.</a:t>
            </a:r>
          </a:p>
          <a:p>
            <a:pPr lvl="1"/>
            <a:r>
              <a:rPr lang="ru-RU" sz="2400" b="1" dirty="0"/>
              <a:t>4</a:t>
            </a:r>
            <a:r>
              <a:rPr lang="ru-RU" sz="2400" dirty="0"/>
              <a:t> проекта ФЦП «Исследования и разработки...»;</a:t>
            </a:r>
          </a:p>
          <a:p>
            <a:pPr lvl="1"/>
            <a:r>
              <a:rPr lang="ru-RU" sz="2400" b="1" dirty="0"/>
              <a:t>5</a:t>
            </a:r>
            <a:r>
              <a:rPr lang="ru-RU" sz="2400" dirty="0"/>
              <a:t> проектов по программе ВИУ;</a:t>
            </a:r>
          </a:p>
          <a:p>
            <a:pPr lvl="1"/>
            <a:r>
              <a:rPr lang="ru-RU" sz="2400" b="1" dirty="0"/>
              <a:t>4</a:t>
            </a:r>
            <a:r>
              <a:rPr lang="en-US" sz="2400" dirty="0"/>
              <a:t> </a:t>
            </a:r>
            <a:r>
              <a:rPr lang="ru-RU" sz="2400" dirty="0"/>
              <a:t>фундаментальных и </a:t>
            </a:r>
            <a:r>
              <a:rPr lang="ru-RU" sz="2400" b="1" dirty="0"/>
              <a:t>1</a:t>
            </a:r>
            <a:r>
              <a:rPr lang="ru-RU" sz="2400" dirty="0"/>
              <a:t> прикладная НИР в рамках </a:t>
            </a:r>
            <a:r>
              <a:rPr lang="ru-RU" sz="2400" dirty="0" err="1"/>
              <a:t>Госзадания</a:t>
            </a:r>
            <a:r>
              <a:rPr lang="ru-RU" sz="2400" dirty="0"/>
              <a:t> Минобрнауки;</a:t>
            </a:r>
          </a:p>
          <a:p>
            <a:pPr lvl="1"/>
            <a:r>
              <a:rPr lang="ru-RU" sz="2400" b="1" dirty="0"/>
              <a:t>10</a:t>
            </a:r>
            <a:r>
              <a:rPr lang="ru-RU" sz="2400" dirty="0"/>
              <a:t> грантов РФФИ; </a:t>
            </a:r>
          </a:p>
          <a:p>
            <a:pPr lvl="1"/>
            <a:r>
              <a:rPr lang="ru-RU" sz="2400" b="1" dirty="0"/>
              <a:t>2</a:t>
            </a:r>
            <a:r>
              <a:rPr lang="ru-RU" sz="2400" dirty="0"/>
              <a:t> гранта РНФ</a:t>
            </a:r>
            <a:r>
              <a:rPr lang="en-US" sz="2400" dirty="0"/>
              <a:t>.</a:t>
            </a:r>
            <a:endParaRPr lang="ru-RU" sz="2400" dirty="0"/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8642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ВИУ</a:t>
            </a:r>
            <a:r>
              <a:rPr lang="en-US" dirty="0"/>
              <a:t> </a:t>
            </a:r>
            <a:r>
              <a:rPr lang="ru-RU" dirty="0"/>
              <a:t>в 2016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9071386"/>
              </p:ext>
            </p:extLst>
          </p:nvPr>
        </p:nvGraphicFramePr>
        <p:xfrm>
          <a:off x="612775" y="1600201"/>
          <a:ext cx="8279709" cy="494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27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Показатель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План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Факт</a:t>
                      </a:r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Лаб. 15</a:t>
                      </a:r>
                    </a:p>
                    <a:p>
                      <a:pPr algn="ctr"/>
                      <a:r>
                        <a:rPr lang="ru-RU" sz="1600" dirty="0"/>
                        <a:t>Рук. Жуков А.С.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Лаб. 35</a:t>
                      </a:r>
                    </a:p>
                    <a:p>
                      <a:pPr algn="ctr"/>
                      <a:r>
                        <a:rPr lang="ru-RU" sz="1600" dirty="0"/>
                        <a:t>Рук. Бубенчиков А.М.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Лаб. 55</a:t>
                      </a:r>
                    </a:p>
                    <a:p>
                      <a:pPr algn="ctr"/>
                      <a:r>
                        <a:rPr lang="ru-RU" sz="1600" dirty="0"/>
                        <a:t>Рук. </a:t>
                      </a:r>
                      <a:r>
                        <a:rPr lang="ru-RU" sz="1600" dirty="0" err="1"/>
                        <a:t>Бордовицына</a:t>
                      </a:r>
                      <a:r>
                        <a:rPr lang="ru-RU" sz="1600" dirty="0"/>
                        <a:t> Т.В.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Лаб. 75</a:t>
                      </a:r>
                    </a:p>
                    <a:p>
                      <a:pPr algn="ctr"/>
                      <a:r>
                        <a:rPr lang="ru-RU" sz="1600" dirty="0"/>
                        <a:t>Рук. </a:t>
                      </a:r>
                    </a:p>
                    <a:p>
                      <a:pPr algn="ctr"/>
                      <a:r>
                        <a:rPr lang="ru-RU" sz="1600" dirty="0"/>
                        <a:t>Ищенко А.Н.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Лаб. 105</a:t>
                      </a:r>
                    </a:p>
                    <a:p>
                      <a:pPr algn="ctr"/>
                      <a:r>
                        <a:rPr lang="ru-RU" sz="1600" dirty="0"/>
                        <a:t>Рук. Глазунов А.А.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НИИ ПММ ТГУ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191">
                <a:tc>
                  <a:txBody>
                    <a:bodyPr/>
                    <a:lstStyle/>
                    <a:p>
                      <a:r>
                        <a:rPr lang="ru-RU" sz="1600" dirty="0"/>
                        <a:t>Финансирование</a:t>
                      </a:r>
                      <a:r>
                        <a:rPr lang="ru-RU" sz="1600"/>
                        <a:t>, </a:t>
                      </a:r>
                    </a:p>
                    <a:p>
                      <a:r>
                        <a:rPr lang="ru-RU" sz="1600"/>
                        <a:t>млн</a:t>
                      </a:r>
                      <a:r>
                        <a:rPr lang="ru-RU" sz="1600" dirty="0"/>
                        <a:t>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3,6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Объёмы </a:t>
                      </a:r>
                      <a:r>
                        <a:rPr lang="ru-RU" sz="1600" dirty="0" err="1"/>
                        <a:t>привле-ченных</a:t>
                      </a:r>
                      <a:r>
                        <a:rPr lang="ru-RU" sz="1600" dirty="0"/>
                        <a:t> средств,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15,0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28,1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–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dirty="0"/>
                        <a:t>0,0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–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3,2</a:t>
                      </a:r>
                      <a:r>
                        <a:rPr lang="ru-RU" sz="2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53,7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11</a:t>
                      </a:r>
                      <a:r>
                        <a:rPr lang="en-US" sz="2400" dirty="0"/>
                        <a:t>5</a:t>
                      </a:r>
                      <a:r>
                        <a:rPr lang="ru-RU" sz="2400" dirty="0"/>
                        <a:t>,0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158,7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Кол-во статей </a:t>
                      </a:r>
                      <a:r>
                        <a:rPr lang="en-US" sz="1600" dirty="0" err="1"/>
                        <a:t>WoS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и</a:t>
                      </a:r>
                      <a:r>
                        <a:rPr lang="en-US" sz="1600" baseline="0" dirty="0"/>
                        <a:t> Scopus</a:t>
                      </a:r>
                      <a:r>
                        <a:rPr lang="ru-RU" sz="1600" baseline="0" dirty="0"/>
                        <a:t>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31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57</a:t>
                      </a:r>
                    </a:p>
                    <a:p>
                      <a:pPr algn="ctr"/>
                      <a:r>
                        <a:rPr lang="ru-RU" sz="2400" dirty="0"/>
                        <a:t>/</a:t>
                      </a:r>
                    </a:p>
                    <a:p>
                      <a:pPr algn="ctr"/>
                      <a:r>
                        <a:rPr lang="ru-RU" sz="2400" b="1" dirty="0"/>
                        <a:t>75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http://5top100.ru/bitrix/templates/five100/img/logo-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0091"/>
            <a:ext cx="1224136" cy="8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1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Научно-исследовательская деятельность, публикации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BC58-FEE6-43DA-9156-A73D54CA65BE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422477"/>
              </p:ext>
            </p:extLst>
          </p:nvPr>
        </p:nvGraphicFramePr>
        <p:xfrm>
          <a:off x="612775" y="1600200"/>
          <a:ext cx="8351838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549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3725</TotalTime>
  <Words>726</Words>
  <Application>Microsoft Office PowerPoint</Application>
  <PresentationFormat>Экран (4:3)</PresentationFormat>
  <Paragraphs>196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Century Schoolbook</vt:lpstr>
      <vt:lpstr>Wingdings</vt:lpstr>
      <vt:lpstr>Wingdings 2</vt:lpstr>
      <vt:lpstr>Обычная</vt:lpstr>
      <vt:lpstr>Итоги научно-исследовательской  деятельности  НИИ ПММ ТГУ  в 2016 году  и основные направления организации НИР  в 2017 году    Глазунов А. А.</vt:lpstr>
      <vt:lpstr>Кадровый состав</vt:lpstr>
      <vt:lpstr>Квалификационный состав</vt:lpstr>
      <vt:lpstr>Работа с молодежью</vt:lpstr>
      <vt:lpstr>Выполнение НИОКР, 2016 г.</vt:lpstr>
      <vt:lpstr>Выполнение НИОКР, 2016 г.</vt:lpstr>
      <vt:lpstr>Выполнение НИОКР, 2016 г.</vt:lpstr>
      <vt:lpstr>Программа ВИУ в 2016 г.</vt:lpstr>
      <vt:lpstr>Научно-исследовательская деятельность, публикации </vt:lpstr>
      <vt:lpstr>Научно-исследовательская деятельность, РИД </vt:lpstr>
      <vt:lpstr>Научно-исследовательская деятельность</vt:lpstr>
      <vt:lpstr>Научно-исследовательская деятельность</vt:lpstr>
      <vt:lpstr>Диссертационный совет  ДС 212.024.02</vt:lpstr>
      <vt:lpstr>Основные направления организации НИР на 2017 г. </vt:lpstr>
      <vt:lpstr>Выполнение НИОКР.  План на 2017 г.</vt:lpstr>
      <vt:lpstr>Выполнение НИОКР.  План на 2017 г.</vt:lpstr>
      <vt:lpstr>Взаимодействие НИИ ПММ ТГУ и САЕ-1 – «Институт умные материалы и технологии»</vt:lpstr>
      <vt:lpstr>Взаимодействие НИИ ПММ ТГУ и САЕ-1 – «Институт умные материалы и технологии»</vt:lpstr>
      <vt:lpstr>Спасибо за внимание!</vt:lpstr>
    </vt:vector>
  </TitlesOfParts>
  <Company>NII PMM 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IVEremin</dc:creator>
  <cp:lastModifiedBy>Ivan Eremin</cp:lastModifiedBy>
  <cp:revision>1014</cp:revision>
  <cp:lastPrinted>2016-12-21T06:51:38Z</cp:lastPrinted>
  <dcterms:created xsi:type="dcterms:W3CDTF">2012-04-22T04:31:43Z</dcterms:created>
  <dcterms:modified xsi:type="dcterms:W3CDTF">2017-06-30T05:38:05Z</dcterms:modified>
</cp:coreProperties>
</file>